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312" r:id="rId3"/>
    <p:sldId id="313" r:id="rId4"/>
    <p:sldId id="260" r:id="rId5"/>
    <p:sldId id="335" r:id="rId6"/>
    <p:sldId id="336" r:id="rId7"/>
    <p:sldId id="337" r:id="rId8"/>
    <p:sldId id="338" r:id="rId9"/>
    <p:sldId id="339" r:id="rId10"/>
    <p:sldId id="341" r:id="rId11"/>
    <p:sldId id="340" r:id="rId12"/>
    <p:sldId id="276" r:id="rId13"/>
    <p:sldId id="273" r:id="rId14"/>
    <p:sldId id="311" r:id="rId15"/>
    <p:sldId id="334" r:id="rId16"/>
    <p:sldId id="302" r:id="rId17"/>
    <p:sldId id="317" r:id="rId18"/>
    <p:sldId id="329" r:id="rId19"/>
    <p:sldId id="342" r:id="rId20"/>
    <p:sldId id="344" r:id="rId21"/>
    <p:sldId id="343" r:id="rId22"/>
    <p:sldId id="323" r:id="rId23"/>
  </p:sldIdLst>
  <p:sldSz cx="12192000" cy="6858000"/>
  <p:notesSz cx="6889750" cy="100218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962" autoAdjust="0"/>
  </p:normalViewPr>
  <p:slideViewPr>
    <p:cSldViewPr snapToGrid="0">
      <p:cViewPr varScale="1">
        <p:scale>
          <a:sx n="105" d="100"/>
          <a:sy n="105" d="100"/>
        </p:scale>
        <p:origin x="79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Обученность</a:t>
            </a:r>
            <a:r>
              <a:rPr lang="ru-RU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экспериментальной группы по погружению в бурятскую языковую среду за последние четыре года</a:t>
            </a: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4663663365608712"/>
          <c:y val="0.49684684684684682"/>
          <c:w val="0.85102909930376347"/>
          <c:h val="0.38928637298716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2020-2021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гр. "Мушэхэн"</c:v>
                </c:pt>
                <c:pt idx="1">
                  <c:v>итоговая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1.6</c:v>
                </c:pt>
                <c:pt idx="1">
                  <c:v>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BF-4705-B34D-10FC7897C92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2021-2022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гр. "Мушэхэн"</c:v>
                </c:pt>
                <c:pt idx="1">
                  <c:v>итоговая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2BF-4705-B34D-10FC7897C92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2022-2023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гр. "Мушэхэн"</c:v>
                </c:pt>
                <c:pt idx="1">
                  <c:v>итоговая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2.9</c:v>
                </c:pt>
                <c:pt idx="1">
                  <c:v>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2BF-4705-B34D-10FC7897C925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2023-2024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гр. "Мушэхэн"</c:v>
                </c:pt>
                <c:pt idx="1">
                  <c:v>итоговая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4.2</c:v>
                </c:pt>
                <c:pt idx="1">
                  <c:v>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2BF-4705-B34D-10FC7897C9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6650448"/>
        <c:axId val="136649272"/>
      </c:barChart>
      <c:catAx>
        <c:axId val="1366504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обученность по годам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6649272"/>
        <c:crosses val="autoZero"/>
        <c:auto val="1"/>
        <c:lblAlgn val="ctr"/>
        <c:lblOffset val="100"/>
        <c:noMultiLvlLbl val="0"/>
      </c:catAx>
      <c:valAx>
        <c:axId val="136649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средний</a:t>
                </a:r>
                <a:r>
                  <a:rPr lang="ru-RU" baseline="0"/>
                  <a:t> балл</a:t>
                </a:r>
              </a:p>
              <a:p>
                <a:pPr>
                  <a:defRPr/>
                </a:pPr>
                <a:endParaRPr lang="ru-RU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6650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2143273757447"/>
          <c:y val="0.94102448255664817"/>
          <c:w val="0.51980498965407107"/>
          <c:h val="4.76748834288437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>
              <a:defRPr sz="1300"/>
            </a:lvl1pPr>
          </a:lstStyle>
          <a:p>
            <a:fld id="{532CC2A6-41A7-4A32-9448-F265B173B884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3450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4" tIns="48317" rIns="96634" bIns="4831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</p:spPr>
        <p:txBody>
          <a:bodyPr vert="horz" lIns="96634" tIns="48317" rIns="96634" bIns="4831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597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r">
              <a:defRPr sz="1300"/>
            </a:lvl1pPr>
          </a:lstStyle>
          <a:p>
            <a:fld id="{265811B0-1CD3-4D4A-A476-CF47251E2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307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811B0-1CD3-4D4A-A476-CF47251E2E2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496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811B0-1CD3-4D4A-A476-CF47251E2E2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317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4DBBD-75BD-45C8-8553-58B14E700975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CF671-4C1C-4DFC-8A20-87F61AD18A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326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4DBBD-75BD-45C8-8553-58B14E700975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CF671-4C1C-4DFC-8A20-87F61AD18A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720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4DBBD-75BD-45C8-8553-58B14E700975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CF671-4C1C-4DFC-8A20-87F61AD18A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300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4DBBD-75BD-45C8-8553-58B14E700975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CF671-4C1C-4DFC-8A20-87F61AD18A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099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4DBBD-75BD-45C8-8553-58B14E700975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CF671-4C1C-4DFC-8A20-87F61AD18A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48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4DBBD-75BD-45C8-8553-58B14E700975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CF671-4C1C-4DFC-8A20-87F61AD18A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596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4DBBD-75BD-45C8-8553-58B14E700975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CF671-4C1C-4DFC-8A20-87F61AD18A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68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4DBBD-75BD-45C8-8553-58B14E700975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CF671-4C1C-4DFC-8A20-87F61AD18A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684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4DBBD-75BD-45C8-8553-58B14E700975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CF671-4C1C-4DFC-8A20-87F61AD18A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044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4DBBD-75BD-45C8-8553-58B14E700975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CF671-4C1C-4DFC-8A20-87F61AD18A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411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4DBBD-75BD-45C8-8553-58B14E700975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CF671-4C1C-4DFC-8A20-87F61AD18A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121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4DBBD-75BD-45C8-8553-58B14E700975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2CF671-4C1C-4DFC-8A20-87F61AD18A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236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jpg"/><Relationship Id="rId5" Type="http://schemas.openxmlformats.org/officeDocument/2006/relationships/image" Target="../media/image35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61.png"/><Relationship Id="rId7" Type="http://schemas.openxmlformats.org/officeDocument/2006/relationships/image" Target="../media/image65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.png"/><Relationship Id="rId7" Type="http://schemas.openxmlformats.org/officeDocument/2006/relationships/image" Target="../media/image3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26658" y="227020"/>
            <a:ext cx="8041341" cy="2005192"/>
          </a:xfrm>
        </p:spPr>
        <p:txBody>
          <a:bodyPr>
            <a:noAutofit/>
          </a:bodyPr>
          <a:lstStyle/>
          <a:p>
            <a:r>
              <a:rPr lang="ru-RU" sz="1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и науки Республики Бурятия </a:t>
            </a:r>
            <a:br>
              <a:rPr lang="ru-RU" sz="1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 «Иволгинский район»</a:t>
            </a:r>
            <a:br>
              <a:rPr lang="ru-RU" sz="1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</a:t>
            </a:r>
            <a:br>
              <a:rPr lang="ru-RU" sz="1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«Хараасгай»</a:t>
            </a:r>
            <a:br>
              <a:rPr lang="ru-RU" sz="1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i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i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65077" y="8005409"/>
            <a:ext cx="9144000" cy="171009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avatars.mds.yandex.net/i?id=ceb25c53ac4162942e4c634fc83a4774a84a5b17-6235060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129" y="1965960"/>
            <a:ext cx="8333590" cy="404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12" y="227020"/>
            <a:ext cx="1367117" cy="136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26423" y="6122894"/>
            <a:ext cx="1999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  <a:endParaRPr lang="ru-RU" sz="1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6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ttps://kzref.org/2012-jili-alali-medeniet-jene-demalis-sayabafinda-bir-atar-jmi/13383_html_m66f6b4f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97"/>
            <a:ext cx="12192000" cy="6839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64" y="409260"/>
            <a:ext cx="1367117" cy="136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10840" y="512580"/>
            <a:ext cx="5699760" cy="84423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Мои выпускники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9" name="Объект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8" t="6966" r="8203"/>
          <a:stretch/>
        </p:blipFill>
        <p:spPr>
          <a:xfrm>
            <a:off x="591064" y="1773238"/>
            <a:ext cx="4468616" cy="32258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6" r="11213"/>
          <a:stretch/>
        </p:blipFill>
        <p:spPr>
          <a:xfrm>
            <a:off x="6898175" y="1773238"/>
            <a:ext cx="4875519" cy="3082321"/>
          </a:xfrm>
          <a:prstGeom prst="rect">
            <a:avLst/>
          </a:prstGeom>
        </p:spPr>
      </p:pic>
      <p:pic>
        <p:nvPicPr>
          <p:cNvPr id="11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5" r="8722" b="32416"/>
          <a:stretch/>
        </p:blipFill>
        <p:spPr>
          <a:xfrm>
            <a:off x="4709160" y="4069080"/>
            <a:ext cx="2895600" cy="278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01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ttps://kzref.org/2012-jili-alali-medeniet-jene-demalis-sayabafinda-bir-atar-jmi/13383_html_m66f6b4f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97"/>
            <a:ext cx="12192000" cy="6839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39" y="512580"/>
            <a:ext cx="1367117" cy="136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10840" y="512580"/>
            <a:ext cx="5699760" cy="84423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Мои выпускники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1" b="3894"/>
          <a:stretch/>
        </p:blipFill>
        <p:spPr>
          <a:xfrm>
            <a:off x="426016" y="2055813"/>
            <a:ext cx="2829248" cy="41330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488" y="2215790"/>
            <a:ext cx="4553711" cy="32797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6" b="3200"/>
          <a:stretch/>
        </p:blipFill>
        <p:spPr>
          <a:xfrm>
            <a:off x="9198864" y="2055813"/>
            <a:ext cx="2862072" cy="4133089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56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https://kzref.org/2012-jili-alali-medeniet-jene-demalis-sayabafinda-bir-atar-jmi/13383_html_m66f6b4f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546"/>
            <a:ext cx="12192000" cy="6919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Заголовок 2"/>
          <p:cNvSpPr>
            <a:spLocks noGrp="1"/>
          </p:cNvSpPr>
          <p:nvPr>
            <p:ph type="title"/>
          </p:nvPr>
        </p:nvSpPr>
        <p:spPr>
          <a:xfrm>
            <a:off x="4167554" y="365125"/>
            <a:ext cx="6673361" cy="956681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1600" b="1" dirty="0">
                <a:solidFill>
                  <a:srgbClr val="7030A0"/>
                </a:solidFill>
                <a:latin typeface="+mn-lt"/>
              </a:rPr>
              <a:t>Районный конкурс «</a:t>
            </a:r>
            <a:r>
              <a:rPr lang="ru-RU" altLang="ru-RU" sz="1600" b="1" dirty="0" err="1" smtClean="0">
                <a:solidFill>
                  <a:srgbClr val="7030A0"/>
                </a:solidFill>
                <a:latin typeface="+mn-lt"/>
              </a:rPr>
              <a:t>Хөөрхэн</a:t>
            </a:r>
            <a:r>
              <a:rPr lang="ru-RU" altLang="ru-RU" sz="1600" b="1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ru-RU" altLang="ru-RU" sz="1600" b="1" dirty="0" err="1">
                <a:solidFill>
                  <a:srgbClr val="7030A0"/>
                </a:solidFill>
                <a:latin typeface="+mn-lt"/>
              </a:rPr>
              <a:t>Баатар</a:t>
            </a:r>
            <a:r>
              <a:rPr lang="ru-RU" altLang="ru-RU" sz="1600" b="1" dirty="0">
                <a:solidFill>
                  <a:srgbClr val="7030A0"/>
                </a:solidFill>
                <a:latin typeface="+mn-lt"/>
              </a:rPr>
              <a:t>- </a:t>
            </a:r>
            <a:r>
              <a:rPr lang="ru-RU" altLang="ru-RU" sz="1600" b="1" dirty="0" err="1">
                <a:solidFill>
                  <a:srgbClr val="7030A0"/>
                </a:solidFill>
                <a:latin typeface="+mn-lt"/>
              </a:rPr>
              <a:t>Арюухан</a:t>
            </a:r>
            <a:r>
              <a:rPr lang="ru-RU" altLang="ru-RU" sz="1600" b="1" dirty="0">
                <a:solidFill>
                  <a:srgbClr val="7030A0"/>
                </a:solidFill>
                <a:latin typeface="+mn-lt"/>
              </a:rPr>
              <a:t> Дангина-2022»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26" y="517210"/>
            <a:ext cx="1367117" cy="136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4251" y="1028442"/>
            <a:ext cx="3014650" cy="44554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t="811" r="1515"/>
          <a:stretch/>
        </p:blipFill>
        <p:spPr>
          <a:xfrm>
            <a:off x="6348468" y="1027183"/>
            <a:ext cx="2896438" cy="44567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55" y="2785977"/>
            <a:ext cx="2838062" cy="37879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1093" y="2767205"/>
            <a:ext cx="2832579" cy="378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18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https://kzref.org/2012-jili-alali-medeniet-jene-demalis-sayabafinda-bir-atar-jmi/13383_html_m66f6b4f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Заголовок 2"/>
          <p:cNvSpPr>
            <a:spLocks noGrp="1"/>
          </p:cNvSpPr>
          <p:nvPr>
            <p:ph type="title"/>
          </p:nvPr>
        </p:nvSpPr>
        <p:spPr>
          <a:xfrm>
            <a:off x="3472961" y="365125"/>
            <a:ext cx="6330461" cy="13255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1600" b="1" dirty="0">
                <a:solidFill>
                  <a:srgbClr val="7030A0"/>
                </a:solidFill>
                <a:latin typeface="+mn-lt"/>
              </a:rPr>
              <a:t>Районный конкурс «</a:t>
            </a:r>
            <a:r>
              <a:rPr lang="ru-RU" altLang="ru-RU" sz="1600" b="1" dirty="0" err="1" smtClean="0">
                <a:solidFill>
                  <a:srgbClr val="7030A0"/>
                </a:solidFill>
                <a:latin typeface="+mn-lt"/>
              </a:rPr>
              <a:t>Хөөрхэн</a:t>
            </a:r>
            <a:r>
              <a:rPr lang="ru-RU" altLang="ru-RU" sz="1600" b="1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ru-RU" altLang="ru-RU" sz="1600" b="1" dirty="0" err="1">
                <a:solidFill>
                  <a:srgbClr val="7030A0"/>
                </a:solidFill>
                <a:latin typeface="+mn-lt"/>
              </a:rPr>
              <a:t>Баатар</a:t>
            </a:r>
            <a:r>
              <a:rPr lang="ru-RU" altLang="ru-RU" sz="1600" b="1" dirty="0">
                <a:solidFill>
                  <a:srgbClr val="7030A0"/>
                </a:solidFill>
                <a:latin typeface="+mn-lt"/>
              </a:rPr>
              <a:t> - </a:t>
            </a:r>
            <a:r>
              <a:rPr lang="ru-RU" altLang="ru-RU" sz="1600" b="1" dirty="0" err="1">
                <a:solidFill>
                  <a:srgbClr val="7030A0"/>
                </a:solidFill>
                <a:latin typeface="+mn-lt"/>
              </a:rPr>
              <a:t>Арюухан</a:t>
            </a:r>
            <a:r>
              <a:rPr lang="ru-RU" altLang="ru-RU" sz="1600" b="1" dirty="0">
                <a:solidFill>
                  <a:srgbClr val="7030A0"/>
                </a:solidFill>
                <a:latin typeface="+mn-lt"/>
              </a:rPr>
              <a:t> </a:t>
            </a:r>
            <a:r>
              <a:rPr lang="ru-RU" altLang="ru-RU" sz="1600" b="1" dirty="0" smtClean="0">
                <a:solidFill>
                  <a:srgbClr val="7030A0"/>
                </a:solidFill>
                <a:latin typeface="+mn-lt"/>
              </a:rPr>
              <a:t>Дангина-2023»</a:t>
            </a:r>
            <a:endParaRPr lang="ru-RU" altLang="ru-RU" sz="1600" b="1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26" y="517210"/>
            <a:ext cx="1367117" cy="136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588" r="5800" b="28346"/>
          <a:stretch/>
        </p:blipFill>
        <p:spPr>
          <a:xfrm>
            <a:off x="4569314" y="1199199"/>
            <a:ext cx="2907106" cy="41193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64" y="2055549"/>
            <a:ext cx="3198589" cy="42470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233" y="2023355"/>
            <a:ext cx="3195659" cy="426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1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https://kzref.org/2012-jili-alali-medeniet-jene-demalis-sayabafinda-bir-atar-jmi/13383_html_m66f6b4f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Заголовок 2"/>
          <p:cNvSpPr>
            <a:spLocks noGrp="1"/>
          </p:cNvSpPr>
          <p:nvPr>
            <p:ph type="title"/>
          </p:nvPr>
        </p:nvSpPr>
        <p:spPr>
          <a:xfrm>
            <a:off x="1981200" y="338139"/>
            <a:ext cx="8229600" cy="1577975"/>
          </a:xfrm>
        </p:spPr>
        <p:txBody>
          <a:bodyPr>
            <a:normAutofit/>
          </a:bodyPr>
          <a:lstStyle/>
          <a:p>
            <a:pPr algn="ctr"/>
            <a:r>
              <a:rPr lang="ru-RU" altLang="ru-RU" sz="1600" b="1" dirty="0" smtClean="0">
                <a:solidFill>
                  <a:srgbClr val="7030A0"/>
                </a:solidFill>
                <a:latin typeface="+mn-lt"/>
              </a:rPr>
              <a:t>Районный конкурс «</a:t>
            </a:r>
            <a:r>
              <a:rPr lang="ru-RU" altLang="ru-RU" sz="1600" b="1" dirty="0" err="1" smtClean="0">
                <a:solidFill>
                  <a:srgbClr val="7030A0"/>
                </a:solidFill>
                <a:latin typeface="+mn-lt"/>
              </a:rPr>
              <a:t>Манай</a:t>
            </a:r>
            <a:r>
              <a:rPr lang="ru-RU" altLang="ru-RU" sz="1600" b="1" dirty="0" smtClean="0">
                <a:solidFill>
                  <a:srgbClr val="7030A0"/>
                </a:solidFill>
                <a:latin typeface="+mn-lt"/>
              </a:rPr>
              <a:t> б</a:t>
            </a:r>
            <a:r>
              <a:rPr lang="en-US" altLang="ru-RU" sz="1600" b="1" dirty="0" smtClean="0">
                <a:solidFill>
                  <a:srgbClr val="7030A0"/>
                </a:solidFill>
                <a:latin typeface="+mn-lt"/>
              </a:rPr>
              <a:t>ɣ</a:t>
            </a:r>
            <a:r>
              <a:rPr lang="ru-RU" altLang="ru-RU" sz="1600" b="1" dirty="0" err="1" smtClean="0">
                <a:solidFill>
                  <a:srgbClr val="7030A0"/>
                </a:solidFill>
                <a:latin typeface="+mn-lt"/>
              </a:rPr>
              <a:t>лын</a:t>
            </a:r>
            <a:r>
              <a:rPr lang="ru-RU" altLang="ru-RU" sz="1600" b="1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ru-RU" altLang="ru-RU" sz="1600" b="1" dirty="0" err="1" smtClean="0">
                <a:solidFill>
                  <a:srgbClr val="7030A0"/>
                </a:solidFill>
                <a:latin typeface="+mn-lt"/>
              </a:rPr>
              <a:t>талаан</a:t>
            </a:r>
            <a:r>
              <a:rPr lang="ru-RU" altLang="ru-RU" sz="1600" b="1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ru-RU" altLang="ru-RU" sz="1600" b="1" dirty="0" err="1" smtClean="0">
                <a:solidFill>
                  <a:srgbClr val="7030A0"/>
                </a:solidFill>
                <a:latin typeface="+mn-lt"/>
              </a:rPr>
              <a:t>бэлиг</a:t>
            </a:r>
            <a:r>
              <a:rPr lang="ru-RU" altLang="ru-RU" sz="1600" b="1" dirty="0" smtClean="0">
                <a:solidFill>
                  <a:srgbClr val="7030A0"/>
                </a:solidFill>
                <a:latin typeface="+mn-lt"/>
              </a:rPr>
              <a:t>»</a:t>
            </a:r>
            <a:endParaRPr lang="ru-RU" altLang="ru-RU" sz="16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6" name="Объект 1">
            <a:extLst/>
          </p:cNvPr>
          <p:cNvSpPr txBox="1">
            <a:spLocks/>
          </p:cNvSpPr>
          <p:nvPr/>
        </p:nvSpPr>
        <p:spPr bwMode="auto">
          <a:xfrm flipH="1">
            <a:off x="7608888" y="1916114"/>
            <a:ext cx="2590800" cy="4535487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0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endParaRPr lang="ru-RU" sz="4000" b="1" dirty="0">
              <a:solidFill>
                <a:srgbClr val="7030A0"/>
              </a:solidFill>
              <a:latin typeface="Monotype Corsiva" pitchFamily="66" charset="0"/>
            </a:endParaRP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endParaRPr lang="en-US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endParaRPr lang="en-US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26" y="517210"/>
            <a:ext cx="1367117" cy="136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5" b="25897"/>
          <a:stretch/>
        </p:blipFill>
        <p:spPr>
          <a:xfrm>
            <a:off x="2460149" y="1427799"/>
            <a:ext cx="3167539" cy="4466492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7" t="5528" b="36278"/>
          <a:stretch/>
        </p:blipFill>
        <p:spPr>
          <a:xfrm>
            <a:off x="6849207" y="1427799"/>
            <a:ext cx="3350481" cy="4466492"/>
          </a:xfrm>
        </p:spPr>
      </p:pic>
    </p:spTree>
    <p:extLst>
      <p:ext uri="{BB962C8B-B14F-4D97-AF65-F5344CB8AC3E}">
        <p14:creationId xmlns:p14="http://schemas.microsoft.com/office/powerpoint/2010/main" val="226385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https://kzref.org/2012-jili-alali-medeniet-jene-demalis-sayabafinda-bir-atar-jmi/13383_html_m66f6b4f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2"/>
            <a:ext cx="12192000" cy="6855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Заголовок 2"/>
          <p:cNvSpPr>
            <a:spLocks noGrp="1"/>
          </p:cNvSpPr>
          <p:nvPr>
            <p:ph type="title"/>
          </p:nvPr>
        </p:nvSpPr>
        <p:spPr>
          <a:xfrm>
            <a:off x="1981200" y="338139"/>
            <a:ext cx="8686800" cy="98680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1600" dirty="0" smtClean="0">
                <a:solidFill>
                  <a:srgbClr val="7030A0"/>
                </a:solidFill>
                <a:latin typeface="+mn-lt"/>
              </a:rPr>
              <a:t/>
            </a:r>
            <a:br>
              <a:rPr lang="ru-RU" altLang="ru-RU" sz="1600" dirty="0" smtClean="0">
                <a:solidFill>
                  <a:srgbClr val="7030A0"/>
                </a:solidFill>
                <a:latin typeface="+mn-lt"/>
              </a:rPr>
            </a:br>
            <a:r>
              <a:rPr lang="ru-RU" altLang="ru-RU" sz="1600" dirty="0" smtClean="0">
                <a:solidFill>
                  <a:srgbClr val="7030A0"/>
                </a:solidFill>
                <a:latin typeface="+mn-lt"/>
              </a:rPr>
              <a:t/>
            </a:r>
            <a:br>
              <a:rPr lang="ru-RU" altLang="ru-RU" sz="1600" dirty="0" smtClean="0">
                <a:solidFill>
                  <a:srgbClr val="7030A0"/>
                </a:solidFill>
                <a:latin typeface="+mn-lt"/>
              </a:rPr>
            </a:br>
            <a:r>
              <a:rPr lang="ru-RU" altLang="ru-RU" sz="1800" b="1" dirty="0" smtClean="0">
                <a:solidFill>
                  <a:srgbClr val="7030A0"/>
                </a:solidFill>
                <a:latin typeface="+mn-lt"/>
              </a:rPr>
              <a:t>Выпускники экспериментальной группы по погружению в бурятскую языковую среду, прошедшие отборочный тур и ставшие учащимися </a:t>
            </a:r>
            <a:br>
              <a:rPr lang="ru-RU" altLang="ru-RU" sz="1800" b="1" dirty="0" smtClean="0">
                <a:solidFill>
                  <a:srgbClr val="7030A0"/>
                </a:solidFill>
                <a:latin typeface="+mn-lt"/>
              </a:rPr>
            </a:br>
            <a:r>
              <a:rPr lang="ru-RU" sz="1600" b="1" dirty="0">
                <a:solidFill>
                  <a:srgbClr val="7030A0"/>
                </a:solidFill>
                <a:latin typeface="+mn-lt"/>
              </a:rPr>
              <a:t>ГБОУ РБНЛИ №1</a:t>
            </a:r>
            <a:br>
              <a:rPr lang="ru-RU" sz="1600" b="1" dirty="0">
                <a:solidFill>
                  <a:srgbClr val="7030A0"/>
                </a:solidFill>
                <a:latin typeface="+mn-lt"/>
              </a:rPr>
            </a:br>
            <a:endParaRPr lang="ru-RU" altLang="ru-RU" sz="1800" b="1" dirty="0" smtClean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33" y="534795"/>
            <a:ext cx="1367117" cy="136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26" y="2382417"/>
            <a:ext cx="2857500" cy="381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98"/>
          <a:stretch/>
        </p:blipFill>
        <p:spPr>
          <a:xfrm>
            <a:off x="4635759" y="1617493"/>
            <a:ext cx="2920481" cy="36258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447" y="2382417"/>
            <a:ext cx="306705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57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https://kzref.org/2012-jili-alali-medeniet-jene-demalis-sayabafinda-bir-atar-jmi/13383_html_m66f6b4f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Заголовок 2"/>
          <p:cNvSpPr>
            <a:spLocks noGrp="1"/>
          </p:cNvSpPr>
          <p:nvPr>
            <p:ph type="title"/>
          </p:nvPr>
        </p:nvSpPr>
        <p:spPr>
          <a:xfrm>
            <a:off x="1981200" y="338139"/>
            <a:ext cx="8229600" cy="1577975"/>
          </a:xfrm>
        </p:spPr>
        <p:txBody>
          <a:bodyPr>
            <a:normAutofit/>
          </a:bodyPr>
          <a:lstStyle/>
          <a:p>
            <a:pPr algn="ctr"/>
            <a:r>
              <a:rPr lang="ru-RU" altLang="ru-RU" sz="1600" b="1" dirty="0" smtClean="0">
                <a:solidFill>
                  <a:srgbClr val="7030A0"/>
                </a:solidFill>
                <a:latin typeface="+mn-lt"/>
              </a:rPr>
              <a:t>Районный конкурс «</a:t>
            </a:r>
            <a:r>
              <a:rPr lang="ru-RU" altLang="ru-RU" sz="1600" b="1" dirty="0" err="1" smtClean="0">
                <a:solidFill>
                  <a:srgbClr val="7030A0"/>
                </a:solidFill>
                <a:latin typeface="+mn-lt"/>
              </a:rPr>
              <a:t>Буряад</a:t>
            </a:r>
            <a:r>
              <a:rPr lang="ru-RU" altLang="ru-RU" sz="1600" b="1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ru-RU" altLang="ru-RU" sz="1600" b="1" dirty="0" err="1" smtClean="0">
                <a:solidFill>
                  <a:srgbClr val="7030A0"/>
                </a:solidFill>
                <a:latin typeface="+mn-lt"/>
              </a:rPr>
              <a:t>эдеэн</a:t>
            </a:r>
            <a:r>
              <a:rPr lang="ru-RU" altLang="ru-RU" sz="1600" b="1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ru-RU" altLang="ru-RU" sz="1600" b="1" dirty="0" err="1" smtClean="0">
                <a:solidFill>
                  <a:srgbClr val="7030A0"/>
                </a:solidFill>
                <a:latin typeface="+mn-lt"/>
              </a:rPr>
              <a:t>амтатай</a:t>
            </a:r>
            <a:r>
              <a:rPr lang="ru-RU" altLang="ru-RU" sz="1600" b="1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ru-RU" altLang="ru-RU" sz="1600" b="1" dirty="0" err="1" smtClean="0">
                <a:solidFill>
                  <a:srgbClr val="7030A0"/>
                </a:solidFill>
                <a:latin typeface="+mn-lt"/>
              </a:rPr>
              <a:t>даа</a:t>
            </a:r>
            <a:r>
              <a:rPr lang="ru-RU" altLang="ru-RU" sz="1600" b="1" dirty="0" smtClean="0">
                <a:solidFill>
                  <a:srgbClr val="7030A0"/>
                </a:solidFill>
                <a:latin typeface="+mn-lt"/>
              </a:rPr>
              <a:t>!»</a:t>
            </a:r>
            <a:endParaRPr lang="ru-RU" altLang="ru-RU" sz="16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6" name="Объект 1">
            <a:extLst/>
          </p:cNvPr>
          <p:cNvSpPr txBox="1">
            <a:spLocks/>
          </p:cNvSpPr>
          <p:nvPr/>
        </p:nvSpPr>
        <p:spPr bwMode="auto">
          <a:xfrm flipH="1">
            <a:off x="7608888" y="1916114"/>
            <a:ext cx="2590800" cy="4535487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0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endParaRPr lang="ru-RU" sz="4000" b="1" dirty="0">
              <a:solidFill>
                <a:srgbClr val="7030A0"/>
              </a:solidFill>
              <a:latin typeface="Monotype Corsiva" pitchFamily="66" charset="0"/>
            </a:endParaRP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endParaRPr lang="en-US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endParaRPr lang="en-US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26" y="517210"/>
            <a:ext cx="1367117" cy="136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3" t="21694" r="27663" b="21527"/>
          <a:stretch/>
        </p:blipFill>
        <p:spPr>
          <a:xfrm>
            <a:off x="3844903" y="1400130"/>
            <a:ext cx="3933109" cy="225551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6" r="36976"/>
          <a:stretch/>
        </p:blipFill>
        <p:spPr>
          <a:xfrm>
            <a:off x="629426" y="2193819"/>
            <a:ext cx="2620108" cy="40339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0" t="22727" r="27535" b="21523"/>
          <a:stretch/>
        </p:blipFill>
        <p:spPr>
          <a:xfrm>
            <a:off x="3560626" y="3791928"/>
            <a:ext cx="4501661" cy="252339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602" y="1688123"/>
            <a:ext cx="3253329" cy="433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39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https://kzref.org/2012-jili-alali-medeniet-jene-demalis-sayabafinda-bir-atar-jmi/13383_html_m66f6b4f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бъект 1">
            <a:extLst/>
          </p:cNvPr>
          <p:cNvSpPr txBox="1">
            <a:spLocks/>
          </p:cNvSpPr>
          <p:nvPr/>
        </p:nvSpPr>
        <p:spPr bwMode="auto">
          <a:xfrm flipH="1">
            <a:off x="7608888" y="1916114"/>
            <a:ext cx="2590800" cy="4535487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0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endParaRPr lang="ru-RU" sz="4000" b="1" dirty="0">
              <a:solidFill>
                <a:srgbClr val="7030A0"/>
              </a:solidFill>
              <a:latin typeface="Monotype Corsiva" pitchFamily="66" charset="0"/>
            </a:endParaRP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endParaRPr lang="en-US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endParaRPr lang="en-US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26" y="517210"/>
            <a:ext cx="1367117" cy="136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3074" name="Picture 2" descr="https://www.radiogrom.com/paint_new/logo__rus_big/buryad_fm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238" y="493714"/>
            <a:ext cx="4445000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77" y="3519930"/>
            <a:ext cx="3056792" cy="22925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680" y="3519930"/>
            <a:ext cx="2916116" cy="22925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807" y="3519930"/>
            <a:ext cx="3146066" cy="229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6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https://kzref.org/2012-jili-alali-medeniet-jene-demalis-sayabafinda-bir-atar-jmi/13383_html_m66f6b4f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бъект 1">
            <a:extLst/>
          </p:cNvPr>
          <p:cNvSpPr txBox="1">
            <a:spLocks/>
          </p:cNvSpPr>
          <p:nvPr/>
        </p:nvSpPr>
        <p:spPr bwMode="auto">
          <a:xfrm flipH="1">
            <a:off x="7608888" y="1916114"/>
            <a:ext cx="2590800" cy="4535487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0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endParaRPr lang="ru-RU" sz="4000" b="1" dirty="0">
              <a:solidFill>
                <a:srgbClr val="7030A0"/>
              </a:solidFill>
              <a:latin typeface="Monotype Corsiva" pitchFamily="66" charset="0"/>
            </a:endParaRP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endParaRPr lang="en-US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endParaRPr lang="en-US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6"/>
          <a:stretch/>
        </p:blipFill>
        <p:spPr bwMode="auto">
          <a:xfrm>
            <a:off x="4096139" y="316910"/>
            <a:ext cx="4086808" cy="3198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77" y="3334771"/>
            <a:ext cx="3311192" cy="20154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8" r="13146"/>
          <a:stretch/>
        </p:blipFill>
        <p:spPr>
          <a:xfrm>
            <a:off x="8388220" y="841601"/>
            <a:ext cx="3435081" cy="21749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0" b="5926"/>
          <a:stretch/>
        </p:blipFill>
        <p:spPr>
          <a:xfrm flipH="1">
            <a:off x="4096139" y="3751224"/>
            <a:ext cx="3737706" cy="24951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1" r="10490"/>
          <a:stretch/>
        </p:blipFill>
        <p:spPr>
          <a:xfrm>
            <a:off x="8164284" y="3429000"/>
            <a:ext cx="3469309" cy="20564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9" r="13146"/>
          <a:stretch/>
        </p:blipFill>
        <p:spPr>
          <a:xfrm>
            <a:off x="426577" y="869520"/>
            <a:ext cx="3321621" cy="202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78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https://kzref.org/2012-jili-alali-medeniet-jene-demalis-sayabafinda-bir-atar-jmi/13383_html_m66f6b4f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бъект 1">
            <a:extLst/>
          </p:cNvPr>
          <p:cNvSpPr txBox="1">
            <a:spLocks/>
          </p:cNvSpPr>
          <p:nvPr/>
        </p:nvSpPr>
        <p:spPr bwMode="auto">
          <a:xfrm flipH="1">
            <a:off x="7608888" y="1916114"/>
            <a:ext cx="2590800" cy="4535487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0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endParaRPr lang="ru-RU" sz="4000" b="1" dirty="0">
              <a:solidFill>
                <a:srgbClr val="7030A0"/>
              </a:solidFill>
              <a:latin typeface="Monotype Corsiva" pitchFamily="66" charset="0"/>
            </a:endParaRP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endParaRPr lang="en-US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endParaRPr lang="en-US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979420" y="1001714"/>
            <a:ext cx="63246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Методическая деятельность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960" y="2158461"/>
            <a:ext cx="3454464" cy="40507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80" y="2158460"/>
            <a:ext cx="3611880" cy="40507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2158460"/>
            <a:ext cx="3533868" cy="405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12" y="227020"/>
            <a:ext cx="1367117" cy="136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7" t="5249" r="29590" b="1862"/>
          <a:stretch/>
        </p:blipFill>
        <p:spPr>
          <a:xfrm>
            <a:off x="421341" y="2017059"/>
            <a:ext cx="4285130" cy="42044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" t="11177" r="10392" b="13384"/>
          <a:stretch/>
        </p:blipFill>
        <p:spPr>
          <a:xfrm>
            <a:off x="5235388" y="1219199"/>
            <a:ext cx="6553199" cy="50023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37647" y="385482"/>
            <a:ext cx="7270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Информационные стенды и вывески МАДОУ детский сад «Хараасгай»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https://kzref.org/2012-jili-alali-medeniet-jene-demalis-sayabafinda-bir-atar-jmi/13383_html_m66f6b4f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бъект 1">
            <a:extLst/>
          </p:cNvPr>
          <p:cNvSpPr txBox="1">
            <a:spLocks/>
          </p:cNvSpPr>
          <p:nvPr/>
        </p:nvSpPr>
        <p:spPr bwMode="auto">
          <a:xfrm flipH="1">
            <a:off x="7608888" y="1916114"/>
            <a:ext cx="2590800" cy="4535487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0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endParaRPr lang="ru-RU" sz="4000" b="1" dirty="0">
              <a:solidFill>
                <a:srgbClr val="7030A0"/>
              </a:solidFill>
              <a:latin typeface="Monotype Corsiva" pitchFamily="66" charset="0"/>
            </a:endParaRP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endParaRPr lang="en-US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endParaRPr lang="en-US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979420" y="1001714"/>
            <a:ext cx="63246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Методическая деятельность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9" t="1256" r="19212" b="16944"/>
          <a:stretch/>
        </p:blipFill>
        <p:spPr>
          <a:xfrm>
            <a:off x="4050791" y="1993392"/>
            <a:ext cx="3785617" cy="3758184"/>
          </a:xfrm>
          <a:prstGeom prst="rect">
            <a:avLst/>
          </a:prstGeom>
        </p:spPr>
      </p:pic>
      <p:pic>
        <p:nvPicPr>
          <p:cNvPr id="7" name="Объект 8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1" y="2724913"/>
            <a:ext cx="3163824" cy="3392424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656" y="2724913"/>
            <a:ext cx="3081528" cy="339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14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https://kzref.org/2012-jili-alali-medeniet-jene-demalis-sayabafinda-bir-atar-jmi/13383_html_m66f6b4f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бъект 1">
            <a:extLst/>
          </p:cNvPr>
          <p:cNvSpPr txBox="1">
            <a:spLocks/>
          </p:cNvSpPr>
          <p:nvPr/>
        </p:nvSpPr>
        <p:spPr bwMode="auto">
          <a:xfrm flipH="1">
            <a:off x="7608888" y="1916114"/>
            <a:ext cx="2590800" cy="4535487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0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endParaRPr lang="ru-RU" sz="4000" b="1" dirty="0">
              <a:solidFill>
                <a:srgbClr val="7030A0"/>
              </a:solidFill>
              <a:latin typeface="Monotype Corsiva" pitchFamily="66" charset="0"/>
            </a:endParaRP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endParaRPr lang="en-US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endParaRPr lang="en-US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933700" y="1001714"/>
            <a:ext cx="63246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Охват и динамика изучения бурятского языка в экспериментальной группе</a:t>
            </a:r>
            <a:endParaRPr lang="ru-RU" sz="2400" dirty="0">
              <a:solidFill>
                <a:schemeClr val="tx1"/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44966" y="2118360"/>
          <a:ext cx="5751033" cy="4556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017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80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75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5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10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681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возраст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сред.балл итогового мониторинга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2020-2021 уч.г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сред.балл</a:t>
                      </a:r>
                      <a:r>
                        <a:rPr lang="ru-RU" sz="1400" dirty="0">
                          <a:effectLst/>
                        </a:rPr>
                        <a:t> итогового мониторинга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2021-2022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уч.г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сред.балл итогового мониторинга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2022-2023 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уч.г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сред.балл итогового мониторинга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2023-2024 уч.г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2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Экспериментальная группа «Мушэхэн»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1,6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2,0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2,5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4,2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60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итоговый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1,6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2,0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2,5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4,2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3" name="Диаграмма 12"/>
          <p:cNvGraphicFramePr/>
          <p:nvPr/>
        </p:nvGraphicFramePr>
        <p:xfrm>
          <a:off x="6096000" y="2103597"/>
          <a:ext cx="5760720" cy="4495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3038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0614" y="1714500"/>
            <a:ext cx="10503877" cy="45943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115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Picture 2" descr="монгольский орнамент Лошадь Скульптура, Монголия, Фоновые Узоры, Иллюстрато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70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0613" y="1166843"/>
            <a:ext cx="1069730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Анхаралтайгаар</a:t>
            </a:r>
            <a:r>
              <a:rPr lang="ru-RU" sz="9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96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хара</a:t>
            </a:r>
            <a:r>
              <a:rPr lang="en-US" sz="9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h</a:t>
            </a:r>
            <a:r>
              <a:rPr lang="ru-RU" sz="96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андатнай</a:t>
            </a:r>
            <a:r>
              <a:rPr lang="ru-RU" sz="9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96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баярые</a:t>
            </a:r>
            <a:r>
              <a:rPr lang="ru-RU" sz="9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96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хургэнэбди</a:t>
            </a:r>
            <a:r>
              <a:rPr lang="ru-RU" sz="9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!</a:t>
            </a:r>
            <a:endParaRPr lang="ru-RU" sz="9600" dirty="0">
              <a:solidFill>
                <a:schemeClr val="accent4">
                  <a:lumMod val="60000"/>
                  <a:lumOff val="40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69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12" y="227020"/>
            <a:ext cx="1367117" cy="136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8" t="8418" r="17914"/>
          <a:stretch/>
        </p:blipFill>
        <p:spPr>
          <a:xfrm>
            <a:off x="5226425" y="227019"/>
            <a:ext cx="2913529" cy="20349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20" t="33967" r="34492" b="21073"/>
          <a:stretch/>
        </p:blipFill>
        <p:spPr>
          <a:xfrm>
            <a:off x="2250141" y="227020"/>
            <a:ext cx="2581835" cy="20349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0" r="22995"/>
          <a:stretch/>
        </p:blipFill>
        <p:spPr>
          <a:xfrm>
            <a:off x="183828" y="2453995"/>
            <a:ext cx="2066312" cy="23012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3" r="35205"/>
          <a:stretch/>
        </p:blipFill>
        <p:spPr>
          <a:xfrm>
            <a:off x="2492778" y="3598014"/>
            <a:ext cx="2096560" cy="25330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5" r="1755"/>
          <a:stretch/>
        </p:blipFill>
        <p:spPr>
          <a:xfrm>
            <a:off x="4831976" y="2447365"/>
            <a:ext cx="2287860" cy="230793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8"/>
          <a:stretch/>
        </p:blipFill>
        <p:spPr>
          <a:xfrm>
            <a:off x="8534403" y="227019"/>
            <a:ext cx="2967320" cy="204464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466" y="2534878"/>
            <a:ext cx="2183558" cy="232963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3" r="2801" b="16411"/>
          <a:stretch/>
        </p:blipFill>
        <p:spPr>
          <a:xfrm>
            <a:off x="7401399" y="3114779"/>
            <a:ext cx="2084503" cy="328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37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ttps://kzref.org/2012-jili-alali-medeniet-jene-demalis-sayabafinda-bir-atar-jmi/13383_html_m66f6b4f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96"/>
            <a:ext cx="12192000" cy="6839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Текст 18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2424113" y="4762501"/>
            <a:ext cx="2305050" cy="1317625"/>
          </a:xfrm>
          <a:prstGeom prst="flowChartConnector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Родительский чат на сайте  сада</a:t>
            </a:r>
          </a:p>
        </p:txBody>
      </p:sp>
      <p:sp>
        <p:nvSpPr>
          <p:cNvPr id="7" name="Блок-схема: узел 6">
            <a:extLst/>
          </p:cNvPr>
          <p:cNvSpPr/>
          <p:nvPr/>
        </p:nvSpPr>
        <p:spPr>
          <a:xfrm>
            <a:off x="4727575" y="2349501"/>
            <a:ext cx="2952750" cy="223202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Clr>
                <a:prstClr val="white"/>
              </a:buClr>
              <a:buSzPct val="100000"/>
              <a:defRPr/>
            </a:pPr>
            <a:r>
              <a:rPr lang="ru-RU" sz="2200" b="1" i="1" dirty="0">
                <a:solidFill>
                  <a:srgbClr val="073E87"/>
                </a:solidFill>
              </a:rPr>
              <a:t>Погружение в бурятскую языковую среду </a:t>
            </a:r>
          </a:p>
        </p:txBody>
      </p:sp>
      <p:sp>
        <p:nvSpPr>
          <p:cNvPr id="8" name="Блок-схема: узел 7">
            <a:extLst/>
          </p:cNvPr>
          <p:cNvSpPr/>
          <p:nvPr/>
        </p:nvSpPr>
        <p:spPr>
          <a:xfrm>
            <a:off x="7046914" y="836614"/>
            <a:ext cx="2154237" cy="1152525"/>
          </a:xfrm>
          <a:prstGeom prst="flowChartConnector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игры</a:t>
            </a:r>
          </a:p>
        </p:txBody>
      </p:sp>
      <p:sp>
        <p:nvSpPr>
          <p:cNvPr id="9" name="Блок-схема: узел 8">
            <a:extLst/>
          </p:cNvPr>
          <p:cNvSpPr/>
          <p:nvPr/>
        </p:nvSpPr>
        <p:spPr>
          <a:xfrm>
            <a:off x="8264525" y="2241551"/>
            <a:ext cx="2052638" cy="1223963"/>
          </a:xfrm>
          <a:prstGeom prst="flowChartConnector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фольклор</a:t>
            </a:r>
          </a:p>
        </p:txBody>
      </p:sp>
      <p:sp>
        <p:nvSpPr>
          <p:cNvPr id="10" name="Блок-схема: узел 9">
            <a:extLst/>
          </p:cNvPr>
          <p:cNvSpPr/>
          <p:nvPr/>
        </p:nvSpPr>
        <p:spPr>
          <a:xfrm>
            <a:off x="8085139" y="3789363"/>
            <a:ext cx="2232025" cy="1250950"/>
          </a:xfrm>
          <a:prstGeom prst="flowChartConnector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хореография</a:t>
            </a:r>
          </a:p>
        </p:txBody>
      </p:sp>
      <p:sp>
        <p:nvSpPr>
          <p:cNvPr id="18" name="Блок-схема: узел 17">
            <a:extLst/>
          </p:cNvPr>
          <p:cNvSpPr/>
          <p:nvPr/>
        </p:nvSpPr>
        <p:spPr>
          <a:xfrm>
            <a:off x="7248526" y="5157788"/>
            <a:ext cx="2232025" cy="1223962"/>
          </a:xfrm>
          <a:prstGeom prst="flowChartConnector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краеведение</a:t>
            </a:r>
          </a:p>
        </p:txBody>
      </p:sp>
      <p:sp>
        <p:nvSpPr>
          <p:cNvPr id="20" name="Блок-схема: узел 19">
            <a:extLst/>
          </p:cNvPr>
          <p:cNvSpPr/>
          <p:nvPr/>
        </p:nvSpPr>
        <p:spPr>
          <a:xfrm>
            <a:off x="2049463" y="3068638"/>
            <a:ext cx="2305050" cy="1223962"/>
          </a:xfrm>
          <a:prstGeom prst="flowChartConnector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Тематическая выставка</a:t>
            </a:r>
          </a:p>
        </p:txBody>
      </p:sp>
      <p:sp>
        <p:nvSpPr>
          <p:cNvPr id="21" name="Блок-схема: узел 20">
            <a:extLst/>
          </p:cNvPr>
          <p:cNvSpPr/>
          <p:nvPr/>
        </p:nvSpPr>
        <p:spPr>
          <a:xfrm>
            <a:off x="2181226" y="1460501"/>
            <a:ext cx="2246313" cy="1223963"/>
          </a:xfrm>
          <a:prstGeom prst="flowChartConnector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Утренники,</a:t>
            </a:r>
          </a:p>
          <a:p>
            <a:pPr algn="ctr">
              <a:defRPr/>
            </a:pPr>
            <a:r>
              <a: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праздники</a:t>
            </a:r>
          </a:p>
        </p:txBody>
      </p:sp>
      <p:sp>
        <p:nvSpPr>
          <p:cNvPr id="22" name="Блок-схема: узел 21">
            <a:extLst/>
          </p:cNvPr>
          <p:cNvSpPr/>
          <p:nvPr/>
        </p:nvSpPr>
        <p:spPr>
          <a:xfrm>
            <a:off x="4354513" y="652464"/>
            <a:ext cx="2246312" cy="1120775"/>
          </a:xfrm>
          <a:prstGeom prst="flowChartConnector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театр</a:t>
            </a:r>
          </a:p>
        </p:txBody>
      </p:sp>
      <p:sp>
        <p:nvSpPr>
          <p:cNvPr id="23" name="Блок-схема: узел 22">
            <a:extLst/>
          </p:cNvPr>
          <p:cNvSpPr/>
          <p:nvPr/>
        </p:nvSpPr>
        <p:spPr>
          <a:xfrm>
            <a:off x="4800601" y="5373688"/>
            <a:ext cx="2244725" cy="1223962"/>
          </a:xfrm>
          <a:prstGeom prst="flowChartConnector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Конкурсы</a:t>
            </a:r>
          </a:p>
          <a:p>
            <a:pPr algn="ctr">
              <a:defRPr/>
            </a:pPr>
            <a:r>
              <a:rPr lang="ru-RU" dirty="0">
                <a:solidFill>
                  <a:prstClr val="white"/>
                </a:solidFill>
              </a:rPr>
              <a:t>олимпиады</a:t>
            </a:r>
          </a:p>
        </p:txBody>
      </p:sp>
      <p:cxnSp>
        <p:nvCxnSpPr>
          <p:cNvPr id="6" name="Прямая со стрелкой 5">
            <a:extLst/>
          </p:cNvPr>
          <p:cNvCxnSpPr/>
          <p:nvPr/>
        </p:nvCxnSpPr>
        <p:spPr>
          <a:xfrm flipH="1">
            <a:off x="4427538" y="4414839"/>
            <a:ext cx="804862" cy="4540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/>
          </p:cNvPr>
          <p:cNvCxnSpPr/>
          <p:nvPr/>
        </p:nvCxnSpPr>
        <p:spPr>
          <a:xfrm>
            <a:off x="6096000" y="4581526"/>
            <a:ext cx="0" cy="7921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/>
          </p:cNvPr>
          <p:cNvCxnSpPr/>
          <p:nvPr/>
        </p:nvCxnSpPr>
        <p:spPr>
          <a:xfrm flipV="1">
            <a:off x="7680325" y="2997200"/>
            <a:ext cx="584200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/>
          </p:cNvPr>
          <p:cNvCxnSpPr/>
          <p:nvPr/>
        </p:nvCxnSpPr>
        <p:spPr>
          <a:xfrm flipV="1">
            <a:off x="6888164" y="1916114"/>
            <a:ext cx="503237" cy="5048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/>
          </p:cNvPr>
          <p:cNvCxnSpPr/>
          <p:nvPr/>
        </p:nvCxnSpPr>
        <p:spPr>
          <a:xfrm flipH="1" flipV="1">
            <a:off x="5664201" y="1773238"/>
            <a:ext cx="144463" cy="5762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/>
          </p:cNvPr>
          <p:cNvCxnSpPr/>
          <p:nvPr/>
        </p:nvCxnSpPr>
        <p:spPr>
          <a:xfrm flipH="1" flipV="1">
            <a:off x="4427539" y="2420938"/>
            <a:ext cx="515937" cy="431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/>
          </p:cNvPr>
          <p:cNvCxnSpPr/>
          <p:nvPr/>
        </p:nvCxnSpPr>
        <p:spPr>
          <a:xfrm flipH="1">
            <a:off x="4354514" y="3573463"/>
            <a:ext cx="33178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/>
          </p:cNvPr>
          <p:cNvCxnSpPr/>
          <p:nvPr/>
        </p:nvCxnSpPr>
        <p:spPr>
          <a:xfrm>
            <a:off x="7535864" y="3933825"/>
            <a:ext cx="549275" cy="2873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/>
          </p:cNvPr>
          <p:cNvCxnSpPr/>
          <p:nvPr/>
        </p:nvCxnSpPr>
        <p:spPr>
          <a:xfrm>
            <a:off x="7140575" y="4414838"/>
            <a:ext cx="539750" cy="7429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64" y="409260"/>
            <a:ext cx="1367117" cy="136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499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 animBg="1"/>
      <p:bldP spid="7" grpId="0" animBg="1"/>
      <p:bldP spid="8" grpId="0" animBg="1"/>
      <p:bldP spid="9" grpId="0" animBg="1"/>
      <p:bldP spid="10" grpId="0" animBg="1"/>
      <p:bldP spid="18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ttps://kzref.org/2012-jili-alali-medeniet-jene-demalis-sayabafinda-bir-atar-jmi/13383_html_m66f6b4f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96"/>
            <a:ext cx="12192000" cy="6839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Текст 18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2424113" y="4762501"/>
            <a:ext cx="2305050" cy="1317625"/>
          </a:xfrm>
          <a:prstGeom prst="flowChartConnector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defRPr/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Театр -импровизация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Блок-схема: узел 6">
            <a:extLst/>
          </p:cNvPr>
          <p:cNvSpPr/>
          <p:nvPr/>
        </p:nvSpPr>
        <p:spPr>
          <a:xfrm>
            <a:off x="4727575" y="2349501"/>
            <a:ext cx="2952750" cy="223202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Clr>
                <a:prstClr val="white"/>
              </a:buClr>
              <a:buSzPct val="100000"/>
              <a:defRPr/>
            </a:pPr>
            <a:r>
              <a:rPr lang="ru-RU" sz="4000" b="1" i="1" dirty="0" smtClean="0">
                <a:solidFill>
                  <a:srgbClr val="073E87"/>
                </a:solidFill>
              </a:rPr>
              <a:t>театр</a:t>
            </a:r>
            <a:endParaRPr lang="ru-RU" sz="4000" b="1" i="1" dirty="0">
              <a:solidFill>
                <a:srgbClr val="073E87"/>
              </a:solidFill>
            </a:endParaRPr>
          </a:p>
        </p:txBody>
      </p:sp>
      <p:sp>
        <p:nvSpPr>
          <p:cNvPr id="8" name="Блок-схема: узел 7">
            <a:extLst/>
          </p:cNvPr>
          <p:cNvSpPr/>
          <p:nvPr/>
        </p:nvSpPr>
        <p:spPr>
          <a:xfrm>
            <a:off x="7046914" y="836614"/>
            <a:ext cx="2154237" cy="1152525"/>
          </a:xfrm>
          <a:prstGeom prst="flowChartConnector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Театральные игры</a:t>
            </a:r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Блок-схема: узел 8">
            <a:extLst/>
          </p:cNvPr>
          <p:cNvSpPr/>
          <p:nvPr/>
        </p:nvSpPr>
        <p:spPr>
          <a:xfrm>
            <a:off x="8264525" y="2241551"/>
            <a:ext cx="2052638" cy="1223963"/>
          </a:xfrm>
          <a:prstGeom prst="flowChartConnector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фольклор</a:t>
            </a:r>
          </a:p>
        </p:txBody>
      </p:sp>
      <p:sp>
        <p:nvSpPr>
          <p:cNvPr id="10" name="Блок-схема: узел 9">
            <a:extLst/>
          </p:cNvPr>
          <p:cNvSpPr/>
          <p:nvPr/>
        </p:nvSpPr>
        <p:spPr>
          <a:xfrm>
            <a:off x="8083550" y="3724591"/>
            <a:ext cx="2232025" cy="1250950"/>
          </a:xfrm>
          <a:prstGeom prst="flowChartConnector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хореография</a:t>
            </a:r>
          </a:p>
        </p:txBody>
      </p:sp>
      <p:sp>
        <p:nvSpPr>
          <p:cNvPr id="18" name="Блок-схема: узел 17">
            <a:extLst/>
          </p:cNvPr>
          <p:cNvSpPr/>
          <p:nvPr/>
        </p:nvSpPr>
        <p:spPr>
          <a:xfrm>
            <a:off x="7375525" y="5278437"/>
            <a:ext cx="2232025" cy="1223962"/>
          </a:xfrm>
          <a:prstGeom prst="flowChartConnector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Теневой театр</a:t>
            </a:r>
            <a:endParaRPr lang="ru-RU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Блок-схема: узел 19">
            <a:extLst/>
          </p:cNvPr>
          <p:cNvSpPr/>
          <p:nvPr/>
        </p:nvSpPr>
        <p:spPr>
          <a:xfrm>
            <a:off x="1958181" y="2968306"/>
            <a:ext cx="2305050" cy="1223962"/>
          </a:xfrm>
          <a:prstGeom prst="flowChartConnector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Режимные моменты</a:t>
            </a:r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Блок-схема: узел 20">
            <a:extLst/>
          </p:cNvPr>
          <p:cNvSpPr/>
          <p:nvPr/>
        </p:nvSpPr>
        <p:spPr>
          <a:xfrm>
            <a:off x="2181226" y="1460501"/>
            <a:ext cx="2246313" cy="1223963"/>
          </a:xfrm>
          <a:prstGeom prst="flowChartConnector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Утренники,</a:t>
            </a:r>
          </a:p>
          <a:p>
            <a:pPr algn="ctr">
              <a:defRPr/>
            </a:pPr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праздники</a:t>
            </a:r>
          </a:p>
        </p:txBody>
      </p:sp>
      <p:sp>
        <p:nvSpPr>
          <p:cNvPr id="22" name="Блок-схема: узел 21">
            <a:extLst/>
          </p:cNvPr>
          <p:cNvSpPr/>
          <p:nvPr/>
        </p:nvSpPr>
        <p:spPr>
          <a:xfrm>
            <a:off x="4354513" y="652464"/>
            <a:ext cx="2246312" cy="1120775"/>
          </a:xfrm>
          <a:prstGeom prst="flowChartConnector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Пальчиковый театр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Блок-схема: узел 22">
            <a:extLst/>
          </p:cNvPr>
          <p:cNvSpPr/>
          <p:nvPr/>
        </p:nvSpPr>
        <p:spPr>
          <a:xfrm>
            <a:off x="4800601" y="5373688"/>
            <a:ext cx="2244725" cy="1223962"/>
          </a:xfrm>
          <a:prstGeom prst="flowChartConnector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 smtClean="0">
                <a:solidFill>
                  <a:prstClr val="white"/>
                </a:solidFill>
              </a:rPr>
              <a:t>Кукольный театр</a:t>
            </a:r>
            <a:endParaRPr lang="ru-RU" sz="2000" dirty="0">
              <a:solidFill>
                <a:prstClr val="white"/>
              </a:solidFill>
            </a:endParaRPr>
          </a:p>
        </p:txBody>
      </p:sp>
      <p:cxnSp>
        <p:nvCxnSpPr>
          <p:cNvPr id="6" name="Прямая со стрелкой 5">
            <a:extLst/>
          </p:cNvPr>
          <p:cNvCxnSpPr/>
          <p:nvPr/>
        </p:nvCxnSpPr>
        <p:spPr>
          <a:xfrm flipH="1">
            <a:off x="4427538" y="4414839"/>
            <a:ext cx="804862" cy="4540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/>
          </p:cNvPr>
          <p:cNvCxnSpPr/>
          <p:nvPr/>
        </p:nvCxnSpPr>
        <p:spPr>
          <a:xfrm>
            <a:off x="6096000" y="4581526"/>
            <a:ext cx="0" cy="7921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/>
          </p:cNvPr>
          <p:cNvCxnSpPr/>
          <p:nvPr/>
        </p:nvCxnSpPr>
        <p:spPr>
          <a:xfrm flipV="1">
            <a:off x="7680325" y="2997200"/>
            <a:ext cx="584200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/>
          </p:cNvPr>
          <p:cNvCxnSpPr/>
          <p:nvPr/>
        </p:nvCxnSpPr>
        <p:spPr>
          <a:xfrm flipV="1">
            <a:off x="6888164" y="1916114"/>
            <a:ext cx="503237" cy="5048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/>
          </p:cNvPr>
          <p:cNvCxnSpPr/>
          <p:nvPr/>
        </p:nvCxnSpPr>
        <p:spPr>
          <a:xfrm flipH="1" flipV="1">
            <a:off x="5664201" y="1773238"/>
            <a:ext cx="144463" cy="5762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/>
          </p:cNvPr>
          <p:cNvCxnSpPr/>
          <p:nvPr/>
        </p:nvCxnSpPr>
        <p:spPr>
          <a:xfrm flipH="1" flipV="1">
            <a:off x="4427539" y="2420938"/>
            <a:ext cx="515937" cy="431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/>
          </p:cNvPr>
          <p:cNvCxnSpPr/>
          <p:nvPr/>
        </p:nvCxnSpPr>
        <p:spPr>
          <a:xfrm flipH="1">
            <a:off x="4354514" y="3573463"/>
            <a:ext cx="33178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/>
          </p:cNvPr>
          <p:cNvCxnSpPr/>
          <p:nvPr/>
        </p:nvCxnSpPr>
        <p:spPr>
          <a:xfrm>
            <a:off x="7535864" y="3933825"/>
            <a:ext cx="549275" cy="2873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/>
          </p:cNvPr>
          <p:cNvCxnSpPr/>
          <p:nvPr/>
        </p:nvCxnSpPr>
        <p:spPr>
          <a:xfrm>
            <a:off x="7140575" y="4414838"/>
            <a:ext cx="539750" cy="7429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64" y="409260"/>
            <a:ext cx="1367117" cy="136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778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 animBg="1"/>
      <p:bldP spid="7" grpId="0" animBg="1"/>
      <p:bldP spid="8" grpId="0" animBg="1"/>
      <p:bldP spid="9" grpId="0" animBg="1"/>
      <p:bldP spid="10" grpId="0" animBg="1"/>
      <p:bldP spid="18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ttps://kzref.org/2012-jili-alali-medeniet-jene-demalis-sayabafinda-bir-atar-jmi/13383_html_m66f6b4f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97"/>
            <a:ext cx="12192000" cy="6839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64" y="409260"/>
            <a:ext cx="1367117" cy="136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10840" y="512580"/>
            <a:ext cx="5699760" cy="84423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вторая младшая группа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17" y="2037943"/>
            <a:ext cx="3535680" cy="206946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5817" y="1423042"/>
            <a:ext cx="3314701" cy="2015256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2438" y="2037943"/>
            <a:ext cx="3587261" cy="1961050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17" y="4389120"/>
            <a:ext cx="3535680" cy="194041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5816" y="3998993"/>
            <a:ext cx="3314701" cy="1940875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92436" y="4362279"/>
            <a:ext cx="3587261" cy="199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52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ttps://kzref.org/2012-jili-alali-medeniet-jene-demalis-sayabafinda-bir-atar-jmi/13383_html_m66f6b4f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97"/>
            <a:ext cx="12192000" cy="6839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64" y="409260"/>
            <a:ext cx="1367117" cy="136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10840" y="512580"/>
            <a:ext cx="5699760" cy="84423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Средняя группа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0840" y="1375635"/>
            <a:ext cx="2609569" cy="19642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425" y="1960380"/>
            <a:ext cx="2435470" cy="179363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027" y="1375635"/>
            <a:ext cx="2488222" cy="196420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8193" y="1960380"/>
            <a:ext cx="2731210" cy="17936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8394" y="4180133"/>
            <a:ext cx="2746952" cy="225749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7950" y="3649779"/>
            <a:ext cx="2922742" cy="225749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83296" y="4180132"/>
            <a:ext cx="3090903" cy="222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11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ttps://kzref.org/2012-jili-alali-medeniet-jene-demalis-sayabafinda-bir-atar-jmi/13383_html_m66f6b4f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97"/>
            <a:ext cx="12192000" cy="6839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64" y="409260"/>
            <a:ext cx="1367117" cy="136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10840" y="512580"/>
            <a:ext cx="5699760" cy="84423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Средняя группа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3714" y="3348874"/>
            <a:ext cx="3383277" cy="239139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735" y="1690689"/>
            <a:ext cx="2194767" cy="248812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008" y="1690688"/>
            <a:ext cx="2112264" cy="248812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824" y="3706370"/>
            <a:ext cx="3348872" cy="275843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08"/>
          <a:stretch/>
        </p:blipFill>
        <p:spPr>
          <a:xfrm rot="5400000">
            <a:off x="8991380" y="3382522"/>
            <a:ext cx="3301459" cy="224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8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ttps://kzref.org/2012-jili-alali-medeniet-jene-demalis-sayabafinda-bir-atar-jmi/13383_html_m66f6b4f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97"/>
            <a:ext cx="12192000" cy="6839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64" y="409260"/>
            <a:ext cx="1367117" cy="136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10840" y="512580"/>
            <a:ext cx="5699760" cy="84423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Средняя группа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" r="4124"/>
          <a:stretch/>
        </p:blipFill>
        <p:spPr>
          <a:xfrm>
            <a:off x="838200" y="1773238"/>
            <a:ext cx="3977640" cy="252444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920" y="1773238"/>
            <a:ext cx="4770184" cy="25244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373" y="3911539"/>
            <a:ext cx="4269253" cy="294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6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183</Words>
  <Application>Microsoft Office PowerPoint</Application>
  <PresentationFormat>Широкоэкранный</PresentationFormat>
  <Paragraphs>74</Paragraphs>
  <Slides>22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Monotype Corsiva</vt:lpstr>
      <vt:lpstr>Symbol</vt:lpstr>
      <vt:lpstr>Times New Roman</vt:lpstr>
      <vt:lpstr>Тема Office</vt:lpstr>
      <vt:lpstr>Министерство образования и науки Республики Бурятия  Муниципальное образование «Иволгинский район» Муниципальное автономное дошкольное образовательное учреждение  детский сад «Хараасгай»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Районный конкурс «Хөөрхэн Баатар- Арюухан Дангина-2022»</vt:lpstr>
      <vt:lpstr>Районный конкурс «Хөөрхэн Баатар - Арюухан Дангина-2023»</vt:lpstr>
      <vt:lpstr>Районный конкурс «Манай бɣлын талаан бэлиг»</vt:lpstr>
      <vt:lpstr>  Выпускники экспериментальной группы по погружению в бурятскую языковую среду, прошедшие отборочный тур и ставшие учащимися  ГБОУ РБНЛИ №1 </vt:lpstr>
      <vt:lpstr>Районный конкурс «Буряад эдеэн амтатай даа!»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и науки Республики Бурятия  Муниципальное бюджетное дошкольное образовательное учреждение  детский сад «Хараасгай» На соискание премии Главы Республики Бурятия в области развития бурятского языка «Yндэhэн хэлэнэй yлзы хэшэг» - «Священный дар родного языка» </dc:title>
  <dc:creator>Хараасгай</dc:creator>
  <cp:lastModifiedBy>Хараасгай</cp:lastModifiedBy>
  <cp:revision>64</cp:revision>
  <cp:lastPrinted>2024-09-26T07:21:42Z</cp:lastPrinted>
  <dcterms:created xsi:type="dcterms:W3CDTF">2023-09-27T05:48:33Z</dcterms:created>
  <dcterms:modified xsi:type="dcterms:W3CDTF">2024-10-24T07:13:51Z</dcterms:modified>
</cp:coreProperties>
</file>